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11F97-50D3-488E-9D98-CBAF6130E67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10980-1E0B-480F-90D3-78D3650DB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009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10980-1E0B-480F-90D3-78D3650DB6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192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39739D-EA01-41E3-8E74-1B0D82527E25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935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Анализ пробного ЕГЭ </a:t>
            </a:r>
            <a:br>
              <a:rPr lang="ru-RU" sz="6000" b="1" dirty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6000" b="1" dirty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по материалам РЦМКО (</a:t>
            </a:r>
            <a:r>
              <a:rPr lang="ru-RU" sz="6000" b="1" dirty="0" smtClean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2020-2021 </a:t>
            </a:r>
            <a:r>
              <a:rPr lang="ru-RU" sz="6000" b="1" dirty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учебный год)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220072" y="4797152"/>
            <a:ext cx="3466728" cy="15274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Алексеева Л.Р.,   </a:t>
            </a:r>
          </a:p>
          <a:p>
            <a:pPr marL="0" indent="0">
              <a:buNone/>
            </a:pPr>
            <a:r>
              <a:rPr lang="ru-RU" dirty="0" smtClean="0"/>
              <a:t>методист отдела   образования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54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английскому языку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753816"/>
              </p:ext>
            </p:extLst>
          </p:nvPr>
        </p:nvGraphicFramePr>
        <p:xfrm>
          <a:off x="683568" y="2132856"/>
          <a:ext cx="7776864" cy="284119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880320"/>
                <a:gridCol w="864096"/>
                <a:gridCol w="864096"/>
                <a:gridCol w="864096"/>
                <a:gridCol w="864096"/>
                <a:gridCol w="1440160"/>
              </a:tblGrid>
              <a:tr h="928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37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37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637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22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48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литературе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168654"/>
              </p:ext>
            </p:extLst>
          </p:nvPr>
        </p:nvGraphicFramePr>
        <p:xfrm>
          <a:off x="683569" y="2276872"/>
          <a:ext cx="7560840" cy="311959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92288"/>
                <a:gridCol w="936104"/>
                <a:gridCol w="936104"/>
                <a:gridCol w="864096"/>
                <a:gridCol w="936104"/>
                <a:gridCol w="1296144"/>
              </a:tblGrid>
              <a:tr h="880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№2»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 №1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55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82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48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информатике и ИКТ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21365"/>
              </p:ext>
            </p:extLst>
          </p:nvPr>
        </p:nvGraphicFramePr>
        <p:xfrm>
          <a:off x="683569" y="2204864"/>
          <a:ext cx="7632848" cy="348137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664296"/>
                <a:gridCol w="936104"/>
                <a:gridCol w="864096"/>
                <a:gridCol w="792088"/>
                <a:gridCol w="1008112"/>
                <a:gridCol w="1368152"/>
              </a:tblGrid>
              <a:tr h="875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10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10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95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5072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500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39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050478"/>
              </p:ext>
            </p:extLst>
          </p:nvPr>
        </p:nvGraphicFramePr>
        <p:xfrm>
          <a:off x="1403648" y="1412776"/>
          <a:ext cx="6552728" cy="462928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84176"/>
                <a:gridCol w="1368152"/>
                <a:gridCol w="1656184"/>
                <a:gridCol w="1944216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</a:tr>
              <a:tr h="5651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Русский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язык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72,59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10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Математика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(профильный уровень)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65,79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10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Математика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(базовый уровень)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Физика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49,1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56,72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Химия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52,7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63,93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Биология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51,7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54,65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История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56,68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70,65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Английский язык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59,84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79,43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Литература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55,26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62,43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Обществознание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65,32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1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Информатика и ИКТ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45,72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64,65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459432"/>
            <a:ext cx="8229600" cy="18002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>
                <a:solidFill>
                  <a:srgbClr val="04617B"/>
                </a:solidFill>
              </a:rPr>
              <a:t>Динамика результативности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348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058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русскому языку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558290"/>
              </p:ext>
            </p:extLst>
          </p:nvPr>
        </p:nvGraphicFramePr>
        <p:xfrm>
          <a:off x="395536" y="1628800"/>
          <a:ext cx="8280920" cy="453060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096344"/>
                <a:gridCol w="1008112"/>
                <a:gridCol w="1008112"/>
                <a:gridCol w="1008112"/>
                <a:gridCol w="936104"/>
                <a:gridCol w="1224136"/>
              </a:tblGrid>
              <a:tr h="9192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Сармановская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400" b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Сармановская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гимназия"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89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МБОУ "</a:t>
                      </a:r>
                      <a:r>
                        <a:rPr kumimoji="0" lang="ru-R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Большенуркеевская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СОШ"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Джалильская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гимназия"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"Джалильская СОШ №</a:t>
                      </a:r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59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РАЙОН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59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400" b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Джалильская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2"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59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Петровскозаводская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400" b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Старокаширская</a:t>
                      </a:r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СОШ"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866671" y="2905432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mpd="sng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</a:lnL>
                    <a:lnR w="3175" cmpd="sng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</a:lnR>
                    <a:lnT w="3175" cmpd="sng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</a:lnT>
                    <a:lnB w="3175" cmpd="sng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058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математике (базовый уровень)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015800"/>
              </p:ext>
            </p:extLst>
          </p:nvPr>
        </p:nvGraphicFramePr>
        <p:xfrm>
          <a:off x="611561" y="2204864"/>
          <a:ext cx="7992888" cy="390755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808312"/>
                <a:gridCol w="936104"/>
                <a:gridCol w="792088"/>
                <a:gridCol w="504056"/>
                <a:gridCol w="504056"/>
                <a:gridCol w="576064"/>
                <a:gridCol w="576064"/>
                <a:gridCol w="1296144"/>
              </a:tblGrid>
              <a:tr h="780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ОО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приняли участие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88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 smtClean="0">
                          <a:solidFill>
                            <a:schemeClr val="tx1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baseline="0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гимназия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"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chemeClr val="tx1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51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chemeClr val="tx1"/>
                          </a:solidFill>
                          <a:latin typeface="Times New Roman"/>
                        </a:rPr>
                        <a:t>Петровскозаводская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математике (профильный уровень)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302329"/>
              </p:ext>
            </p:extLst>
          </p:nvPr>
        </p:nvGraphicFramePr>
        <p:xfrm>
          <a:off x="611560" y="1844824"/>
          <a:ext cx="7920880" cy="418247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952328"/>
                <a:gridCol w="936104"/>
                <a:gridCol w="792088"/>
                <a:gridCol w="864096"/>
                <a:gridCol w="1008112"/>
                <a:gridCol w="1368152"/>
              </a:tblGrid>
              <a:tr h="928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СОШ №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058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обществознанию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018281"/>
              </p:ext>
            </p:extLst>
          </p:nvPr>
        </p:nvGraphicFramePr>
        <p:xfrm>
          <a:off x="683569" y="1556792"/>
          <a:ext cx="7776863" cy="441962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880320"/>
                <a:gridCol w="864096"/>
                <a:gridCol w="864096"/>
                <a:gridCol w="1008112"/>
                <a:gridCol w="864096"/>
                <a:gridCol w="1296143"/>
              </a:tblGrid>
              <a:tr h="928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№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465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5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МБОУ "Джалильская СОШ №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5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058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физике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109895"/>
              </p:ext>
            </p:extLst>
          </p:nvPr>
        </p:nvGraphicFramePr>
        <p:xfrm>
          <a:off x="611561" y="1988840"/>
          <a:ext cx="7848872" cy="376467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845549"/>
                <a:gridCol w="936104"/>
                <a:gridCol w="864096"/>
                <a:gridCol w="864096"/>
                <a:gridCol w="936104"/>
                <a:gridCol w="1402923"/>
              </a:tblGrid>
              <a:tr h="928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8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24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45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химии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76741"/>
              </p:ext>
            </p:extLst>
          </p:nvPr>
        </p:nvGraphicFramePr>
        <p:xfrm>
          <a:off x="539553" y="1844824"/>
          <a:ext cx="7992888" cy="408162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736304"/>
                <a:gridCol w="864096"/>
                <a:gridCol w="1080119"/>
                <a:gridCol w="864096"/>
                <a:gridCol w="1224136"/>
                <a:gridCol w="1224137"/>
              </a:tblGrid>
              <a:tr h="928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балл</a:t>
                      </a:r>
                    </a:p>
                    <a:p>
                      <a:pPr algn="ctr" fontAlgn="ctr"/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9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44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биологии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981492"/>
              </p:ext>
            </p:extLst>
          </p:nvPr>
        </p:nvGraphicFramePr>
        <p:xfrm>
          <a:off x="683569" y="1916832"/>
          <a:ext cx="7848872" cy="446449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92288"/>
                <a:gridCol w="1008111"/>
                <a:gridCol w="864096"/>
                <a:gridCol w="864096"/>
                <a:gridCol w="1152128"/>
                <a:gridCol w="1368153"/>
              </a:tblGrid>
              <a:tr h="79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2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54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истории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478962"/>
              </p:ext>
            </p:extLst>
          </p:nvPr>
        </p:nvGraphicFramePr>
        <p:xfrm>
          <a:off x="539553" y="2060848"/>
          <a:ext cx="8064896" cy="388843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952328"/>
                <a:gridCol w="792088"/>
                <a:gridCol w="864096"/>
                <a:gridCol w="1008112"/>
                <a:gridCol w="936104"/>
                <a:gridCol w="1512168"/>
              </a:tblGrid>
              <a:tr h="928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порог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РЦМКО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5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5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5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966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4966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1944</TotalTime>
  <Words>988</Words>
  <Application>Microsoft Office PowerPoint</Application>
  <PresentationFormat>Экран (4:3)</PresentationFormat>
  <Paragraphs>568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         Анализ пробного ЕГЭ  по материалам РЦМКО (2020-2021 учебный год)</vt:lpstr>
      <vt:lpstr>Результаты пробного ЕГЭ по русскому языку</vt:lpstr>
      <vt:lpstr>Результаты пробного ЕГЭ по математике (базовый уровень)</vt:lpstr>
      <vt:lpstr>Результаты пробного ЕГЭ по математике (профильный уровень)</vt:lpstr>
      <vt:lpstr>Результаты пробного ЕГЭ по обществознанию</vt:lpstr>
      <vt:lpstr>Результаты пробного ЕГЭ по физике</vt:lpstr>
      <vt:lpstr>Результаты пробного ЕГЭ по химии</vt:lpstr>
      <vt:lpstr> Результаты пробного ЕГЭ по биологии</vt:lpstr>
      <vt:lpstr>Результаты пробного ЕГЭ по истории</vt:lpstr>
      <vt:lpstr>Результаты пробного ЕГЭ по английскому языку</vt:lpstr>
      <vt:lpstr>Результаты пробного ЕГЭ по литературе</vt:lpstr>
      <vt:lpstr>Результаты пробного ЕГЭ по информатике и ИКТ</vt:lpstr>
      <vt:lpstr>           Динамика результативности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РЦМКО</dc:title>
  <dc:creator>Аслямова Алия Айдаровна</dc:creator>
  <cp:lastModifiedBy>назиля</cp:lastModifiedBy>
  <cp:revision>181</cp:revision>
  <cp:lastPrinted>2021-01-25T06:02:22Z</cp:lastPrinted>
  <dcterms:created xsi:type="dcterms:W3CDTF">2019-02-05T06:23:05Z</dcterms:created>
  <dcterms:modified xsi:type="dcterms:W3CDTF">2021-01-25T06:17:54Z</dcterms:modified>
</cp:coreProperties>
</file>